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2F150E-F0C8-8BDD-AEE7-DFABC38D2FEB}" name="Jo Barnett" initials="JB" userId="S::jo.barnett@ice.org.uk::e023565a-7afd-4bbc-9c1b-a3af9ce6683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4954-F66C-4C1D-AA2B-79DBF1173AEE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52F64-08FD-41EB-8336-BA1E93273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triangle pattern on a blue surface&#10;&#10;Description automatically generated">
            <a:extLst>
              <a:ext uri="{FF2B5EF4-FFF2-40B4-BE49-F238E27FC236}">
                <a16:creationId xmlns:a16="http://schemas.microsoft.com/office/drawing/2014/main" id="{E6694038-6114-E0D2-8487-228D6E93B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281615"/>
            <a:ext cx="12191999" cy="25934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F3E98-C0F0-ACF3-2133-09E4115D24C7}"/>
              </a:ext>
            </a:extLst>
          </p:cNvPr>
          <p:cNvCxnSpPr/>
          <p:nvPr userDrawn="1"/>
        </p:nvCxnSpPr>
        <p:spPr>
          <a:xfrm>
            <a:off x="0" y="426719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10485120" y="6179722"/>
            <a:ext cx="1368448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FFFFF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FFFFF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0A16BC-A4E1-877F-AA9F-E4FEDC5C149D}"/>
              </a:ext>
            </a:extLst>
          </p:cNvPr>
          <p:cNvSpPr/>
          <p:nvPr userDrawn="1"/>
        </p:nvSpPr>
        <p:spPr>
          <a:xfrm>
            <a:off x="-1" y="1"/>
            <a:ext cx="12192000" cy="1193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E534CF-A481-5273-36B3-2F0BACB09E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2716256" y="-1"/>
            <a:ext cx="12192000" cy="4252800"/>
          </a:xfrm>
          <a:custGeom>
            <a:avLst/>
            <a:gdLst>
              <a:gd name="connsiteX0" fmla="*/ 0 w 9144000"/>
              <a:gd name="connsiteY0" fmla="*/ 0 h 3189600"/>
              <a:gd name="connsiteX1" fmla="*/ 9144000 w 9144000"/>
              <a:gd name="connsiteY1" fmla="*/ 0 h 3189600"/>
              <a:gd name="connsiteX2" fmla="*/ 9144000 w 9144000"/>
              <a:gd name="connsiteY2" fmla="*/ 1 h 3189600"/>
              <a:gd name="connsiteX3" fmla="*/ 7293755 w 9144000"/>
              <a:gd name="connsiteY3" fmla="*/ 3189600 h 3189600"/>
              <a:gd name="connsiteX4" fmla="*/ 0 w 9144000"/>
              <a:gd name="connsiteY4" fmla="*/ 3189600 h 31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89600"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7293755" y="3189600"/>
                </a:lnTo>
                <a:lnTo>
                  <a:pt x="0" y="318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57B401-81D3-1100-D810-E96085A01C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" y="0"/>
            <a:ext cx="12192000" cy="4252784"/>
          </a:xfrm>
          <a:custGeom>
            <a:avLst/>
            <a:gdLst>
              <a:gd name="connsiteX0" fmla="*/ 0 w 9144000"/>
              <a:gd name="connsiteY0" fmla="*/ 0 h 3189588"/>
              <a:gd name="connsiteX1" fmla="*/ 323853 w 9144000"/>
              <a:gd name="connsiteY1" fmla="*/ 0 h 3189588"/>
              <a:gd name="connsiteX2" fmla="*/ 323853 w 9144000"/>
              <a:gd name="connsiteY2" fmla="*/ 883786 h 3189588"/>
              <a:gd name="connsiteX3" fmla="*/ 1182314 w 9144000"/>
              <a:gd name="connsiteY3" fmla="*/ 883786 h 3189588"/>
              <a:gd name="connsiteX4" fmla="*/ 1182314 w 9144000"/>
              <a:gd name="connsiteY4" fmla="*/ 0 h 3189588"/>
              <a:gd name="connsiteX5" fmla="*/ 9144000 w 9144000"/>
              <a:gd name="connsiteY5" fmla="*/ 0 h 3189588"/>
              <a:gd name="connsiteX6" fmla="*/ 9144000 w 9144000"/>
              <a:gd name="connsiteY6" fmla="*/ 3189588 h 3189588"/>
              <a:gd name="connsiteX7" fmla="*/ 0 w 9144000"/>
              <a:gd name="connsiteY7" fmla="*/ 3189588 h 318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189588">
                <a:moveTo>
                  <a:pt x="0" y="0"/>
                </a:moveTo>
                <a:lnTo>
                  <a:pt x="323853" y="0"/>
                </a:lnTo>
                <a:lnTo>
                  <a:pt x="323853" y="883786"/>
                </a:lnTo>
                <a:lnTo>
                  <a:pt x="1182314" y="883786"/>
                </a:lnTo>
                <a:lnTo>
                  <a:pt x="1182314" y="0"/>
                </a:lnTo>
                <a:lnTo>
                  <a:pt x="9144000" y="0"/>
                </a:lnTo>
                <a:lnTo>
                  <a:pt x="9144000" y="3189588"/>
                </a:lnTo>
                <a:lnTo>
                  <a:pt x="0" y="3189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333" b="1"/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15" name="Picture 14" descr="ice_master_full_300dpi_rgb.jpg">
            <a:extLst>
              <a:ext uri="{FF2B5EF4-FFF2-40B4-BE49-F238E27FC236}">
                <a16:creationId xmlns:a16="http://schemas.microsoft.com/office/drawing/2014/main" id="{DDE707AB-2469-22E2-6F27-7938BD4EC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1D493-AAB3-7818-66B9-469EF334F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BD064C-56D4-654E-BA5E-D19219D5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32" y="1612282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B56881D-02D3-BA13-A0BB-D345FEE5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32" y="2542880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60EF319-379D-8156-FF49-72565F28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1C26A7-F853-38C7-2615-9DBEBB93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68F1630-1BA7-67A5-F0E1-8F85C114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e_ppt_title_page.jpg">
            <a:extLst>
              <a:ext uri="{FF2B5EF4-FFF2-40B4-BE49-F238E27FC236}">
                <a16:creationId xmlns:a16="http://schemas.microsoft.com/office/drawing/2014/main" id="{F9A28800-2ADF-AA04-8608-D43519418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513" y="1825624"/>
            <a:ext cx="5301367" cy="3869120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685783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1142971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600160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2057349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B990DF-4F44-514E-75C8-712218E5E9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11"/>
            <a:ext cx="6096000" cy="685708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512" y="365125"/>
            <a:ext cx="493917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ice_master_full_300dpi_rgb.jpg">
            <a:extLst>
              <a:ext uri="{FF2B5EF4-FFF2-40B4-BE49-F238E27FC236}">
                <a16:creationId xmlns:a16="http://schemas.microsoft.com/office/drawing/2014/main" id="{9A7D2100-DBB4-542C-99CF-9F6F30313E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99" y="5713394"/>
            <a:ext cx="1123901" cy="11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3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e_ppt_title_page.jpg">
            <a:extLst>
              <a:ext uri="{FF2B5EF4-FFF2-40B4-BE49-F238E27FC236}">
                <a16:creationId xmlns:a16="http://schemas.microsoft.com/office/drawing/2014/main" id="{F9A28800-2ADF-AA04-8608-D43519418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2799"/>
          <a:stretch/>
        </p:blipFill>
        <p:spPr>
          <a:xfrm>
            <a:off x="0" y="0"/>
            <a:ext cx="12192000" cy="56947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825624"/>
            <a:ext cx="11328079" cy="3869120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685783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1142971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600160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2057349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99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E1E24D-F527-57CD-E2BF-8D40389D9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8819908 w 9144000"/>
              <a:gd name="connsiteY3" fmla="*/ 5143500 h 5143500"/>
              <a:gd name="connsiteX4" fmla="*/ 8819908 w 9144000"/>
              <a:gd name="connsiteY4" fmla="*/ 4294293 h 5143500"/>
              <a:gd name="connsiteX5" fmla="*/ 7985760 w 9144000"/>
              <a:gd name="connsiteY5" fmla="*/ 4294293 h 5143500"/>
              <a:gd name="connsiteX6" fmla="*/ 798576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8819908" y="5143500"/>
                </a:lnTo>
                <a:lnTo>
                  <a:pt x="8819908" y="4294293"/>
                </a:lnTo>
                <a:lnTo>
                  <a:pt x="7985760" y="4294293"/>
                </a:lnTo>
                <a:lnTo>
                  <a:pt x="798576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3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333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825625"/>
            <a:ext cx="11328079" cy="3033113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685783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1142971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600160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2057349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183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e_ppt_title_page.jpg">
            <a:extLst>
              <a:ext uri="{FF2B5EF4-FFF2-40B4-BE49-F238E27FC236}">
                <a16:creationId xmlns:a16="http://schemas.microsoft.com/office/drawing/2014/main" id="{F9A28800-2ADF-AA04-8608-D43519418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825624"/>
            <a:ext cx="11328079" cy="3869120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685783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1142971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600160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2057349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ice_master_full_300dpi_rgb.jpg">
            <a:extLst>
              <a:ext uri="{FF2B5EF4-FFF2-40B4-BE49-F238E27FC236}">
                <a16:creationId xmlns:a16="http://schemas.microsoft.com/office/drawing/2014/main" id="{B44BDFDD-2F99-B50E-85B1-7572206E76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99" y="5713394"/>
            <a:ext cx="1123901" cy="11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e_ppt_title_page.jpg">
            <a:extLst>
              <a:ext uri="{FF2B5EF4-FFF2-40B4-BE49-F238E27FC236}">
                <a16:creationId xmlns:a16="http://schemas.microsoft.com/office/drawing/2014/main" id="{F0E0AB1B-B71A-8CBC-A9ED-CC7EEEFF8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ice_master_full_300dpi_rgb.jpg">
            <a:extLst>
              <a:ext uri="{FF2B5EF4-FFF2-40B4-BE49-F238E27FC236}">
                <a16:creationId xmlns:a16="http://schemas.microsoft.com/office/drawing/2014/main" id="{84F0FE53-CE46-C0A7-66DA-62652E112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99" y="5713394"/>
            <a:ext cx="1123901" cy="115559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5D0E1C-61A5-2036-FA4A-39F3B5C7D055}"/>
              </a:ext>
            </a:extLst>
          </p:cNvPr>
          <p:cNvGrpSpPr/>
          <p:nvPr userDrawn="1"/>
        </p:nvGrpSpPr>
        <p:grpSpPr>
          <a:xfrm>
            <a:off x="431800" y="1806919"/>
            <a:ext cx="11310033" cy="3726373"/>
            <a:chOff x="323850" y="1355189"/>
            <a:chExt cx="7467602" cy="2794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33AED5-EB47-8D46-11B9-1FAC891504AA}"/>
                </a:ext>
              </a:extLst>
            </p:cNvPr>
            <p:cNvSpPr/>
            <p:nvPr userDrawn="1"/>
          </p:nvSpPr>
          <p:spPr>
            <a:xfrm>
              <a:off x="323850" y="1355189"/>
              <a:ext cx="2405282" cy="2794780"/>
            </a:xfrm>
            <a:prstGeom prst="rect">
              <a:avLst/>
            </a:prstGeom>
            <a:solidFill>
              <a:srgbClr val="34657F">
                <a:alpha val="7647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88B30F-1180-559C-623E-E517383BDA0F}"/>
                </a:ext>
              </a:extLst>
            </p:cNvPr>
            <p:cNvSpPr/>
            <p:nvPr userDrawn="1"/>
          </p:nvSpPr>
          <p:spPr>
            <a:xfrm>
              <a:off x="2855010" y="1355189"/>
              <a:ext cx="2405282" cy="2794780"/>
            </a:xfrm>
            <a:prstGeom prst="rect">
              <a:avLst/>
            </a:prstGeom>
            <a:solidFill>
              <a:srgbClr val="34657F">
                <a:alpha val="7647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2AFF8C-1532-12A7-1993-B03A09DA7B08}"/>
                </a:ext>
              </a:extLst>
            </p:cNvPr>
            <p:cNvSpPr/>
            <p:nvPr userDrawn="1"/>
          </p:nvSpPr>
          <p:spPr>
            <a:xfrm>
              <a:off x="5386170" y="1355189"/>
              <a:ext cx="2405282" cy="2794780"/>
            </a:xfrm>
            <a:prstGeom prst="rect">
              <a:avLst/>
            </a:prstGeom>
            <a:solidFill>
              <a:srgbClr val="34657F">
                <a:alpha val="7647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3C9E69-CCF4-1DF4-7E58-432BFA1E2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217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3483D18-275E-2D33-A950-4609186CEC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6705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BD9CDB5-775F-3051-3D67-304545B712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4187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57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e_ppt_title_page.jpg">
            <a:extLst>
              <a:ext uri="{FF2B5EF4-FFF2-40B4-BE49-F238E27FC236}">
                <a16:creationId xmlns:a16="http://schemas.microsoft.com/office/drawing/2014/main" id="{F9A28800-2ADF-AA04-8608-D43519418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5DD345-1F9E-C3AE-4F75-E18751E5E89E}"/>
              </a:ext>
            </a:extLst>
          </p:cNvPr>
          <p:cNvGrpSpPr/>
          <p:nvPr userDrawn="1"/>
        </p:nvGrpSpPr>
        <p:grpSpPr>
          <a:xfrm>
            <a:off x="431799" y="1806919"/>
            <a:ext cx="11200984" cy="3726373"/>
            <a:chOff x="323849" y="1355189"/>
            <a:chExt cx="5607354" cy="2794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33AED5-EB47-8D46-11B9-1FAC891504AA}"/>
                </a:ext>
              </a:extLst>
            </p:cNvPr>
            <p:cNvSpPr/>
            <p:nvPr userDrawn="1"/>
          </p:nvSpPr>
          <p:spPr>
            <a:xfrm>
              <a:off x="323849" y="1355189"/>
              <a:ext cx="2732184" cy="2794780"/>
            </a:xfrm>
            <a:prstGeom prst="rect">
              <a:avLst/>
            </a:prstGeom>
            <a:solidFill>
              <a:srgbClr val="34657F">
                <a:alpha val="7647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88B30F-1180-559C-623E-E517383BDA0F}"/>
                </a:ext>
              </a:extLst>
            </p:cNvPr>
            <p:cNvSpPr/>
            <p:nvPr userDrawn="1"/>
          </p:nvSpPr>
          <p:spPr>
            <a:xfrm>
              <a:off x="3199019" y="1355189"/>
              <a:ext cx="2732184" cy="2794780"/>
            </a:xfrm>
            <a:prstGeom prst="rect">
              <a:avLst/>
            </a:prstGeom>
            <a:solidFill>
              <a:srgbClr val="34657F">
                <a:alpha val="76471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3C9E69-CCF4-1DF4-7E58-432BFA1E2D3C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59217" y="1929359"/>
            <a:ext cx="5187012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3483D18-275E-2D33-A950-4609186CEC0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21278" y="1929359"/>
            <a:ext cx="5191167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e_master_full_300dpi_rgb.jpg">
            <a:extLst>
              <a:ext uri="{FF2B5EF4-FFF2-40B4-BE49-F238E27FC236}">
                <a16:creationId xmlns:a16="http://schemas.microsoft.com/office/drawing/2014/main" id="{1E6F66F2-793A-0738-DF5A-8517950E7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99" y="5713394"/>
            <a:ext cx="1123901" cy="11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9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C22CA699-9E95-E85C-686A-D3AE53ECD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400" b="37892"/>
          <a:stretch/>
        </p:blipFill>
        <p:spPr>
          <a:xfrm>
            <a:off x="-323" y="1"/>
            <a:ext cx="12192324" cy="569474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825624"/>
            <a:ext cx="11328079" cy="3869120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685783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1142971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600160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2057349" indent="-228594">
              <a:buClr>
                <a:schemeClr val="bg1"/>
              </a:buClr>
              <a:buFont typeface="Wingdings" pitchFamily="2" charset="2"/>
              <a:buChar char="§"/>
              <a:defRPr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9931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C22CA699-9E95-E85C-686A-D3AE53ECD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400" b="28351"/>
          <a:stretch/>
        </p:blipFill>
        <p:spPr>
          <a:xfrm>
            <a:off x="-323" y="1"/>
            <a:ext cx="12192324" cy="6857999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825624"/>
            <a:ext cx="11328079" cy="3869120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Wingdings" pitchFamily="2" charset="2"/>
              <a:buChar char="§"/>
              <a:defRPr b="0" i="1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685783" indent="-228594">
              <a:buClr>
                <a:schemeClr val="bg1"/>
              </a:buClr>
              <a:buFont typeface="Wingdings" pitchFamily="2" charset="2"/>
              <a:buChar char="§"/>
              <a:defRPr b="0" i="1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1142971" indent="-228594">
              <a:buClr>
                <a:schemeClr val="bg1"/>
              </a:buClr>
              <a:buFont typeface="Wingdings" pitchFamily="2" charset="2"/>
              <a:buChar char="§"/>
              <a:defRPr b="0" i="1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600160" indent="-228594">
              <a:buClr>
                <a:schemeClr val="bg1"/>
              </a:buClr>
              <a:buFont typeface="Wingdings" pitchFamily="2" charset="2"/>
              <a:buChar char="§"/>
              <a:defRPr b="0" i="1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2057349" indent="-228594">
              <a:buClr>
                <a:schemeClr val="bg1"/>
              </a:buClr>
              <a:buFont typeface="Wingdings" pitchFamily="2" charset="2"/>
              <a:buChar char="§"/>
              <a:defRPr b="0" i="1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ice_master_full_300dpi_rgb.jpg">
            <a:extLst>
              <a:ext uri="{FF2B5EF4-FFF2-40B4-BE49-F238E27FC236}">
                <a16:creationId xmlns:a16="http://schemas.microsoft.com/office/drawing/2014/main" id="{EBA91D8A-2645-87FD-6E04-276404CCA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99" y="5713394"/>
            <a:ext cx="1123901" cy="11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38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C22CA699-9E95-E85C-686A-D3AE53ECD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400" b="37892"/>
          <a:stretch/>
        </p:blipFill>
        <p:spPr>
          <a:xfrm>
            <a:off x="-323" y="1"/>
            <a:ext cx="12192324" cy="569474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CD080-6537-F8D7-B5ED-23B56A6EC8B0}"/>
              </a:ext>
            </a:extLst>
          </p:cNvPr>
          <p:cNvSpPr/>
          <p:nvPr userDrawn="1"/>
        </p:nvSpPr>
        <p:spPr>
          <a:xfrm>
            <a:off x="431799" y="1806919"/>
            <a:ext cx="3642912" cy="3726373"/>
          </a:xfrm>
          <a:prstGeom prst="rect">
            <a:avLst/>
          </a:prstGeom>
          <a:solidFill>
            <a:srgbClr val="007C92">
              <a:alpha val="7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349C44-33F4-3754-2612-245677F4A4EA}"/>
              </a:ext>
            </a:extLst>
          </p:cNvPr>
          <p:cNvSpPr/>
          <p:nvPr userDrawn="1"/>
        </p:nvSpPr>
        <p:spPr>
          <a:xfrm>
            <a:off x="4265359" y="1806919"/>
            <a:ext cx="3642912" cy="3726373"/>
          </a:xfrm>
          <a:prstGeom prst="rect">
            <a:avLst/>
          </a:prstGeom>
          <a:solidFill>
            <a:srgbClr val="007C92">
              <a:alpha val="7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607657-730F-C803-D14D-D3FFD61CD6FF}"/>
              </a:ext>
            </a:extLst>
          </p:cNvPr>
          <p:cNvSpPr/>
          <p:nvPr userDrawn="1"/>
        </p:nvSpPr>
        <p:spPr>
          <a:xfrm>
            <a:off x="8098920" y="1806919"/>
            <a:ext cx="3642912" cy="3726373"/>
          </a:xfrm>
          <a:prstGeom prst="rect">
            <a:avLst/>
          </a:prstGeom>
          <a:solidFill>
            <a:srgbClr val="007C92">
              <a:alpha val="7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E447D235-5AB8-51BB-B123-B2C42DF70B6F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59217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C908AF9C-3F80-3FF0-7094-BF4918EA9D9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386705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993E0FF-FDAA-D579-8933-CAA43EA8E1F7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8224187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16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E8985B98-69E1-D3CF-394F-B97BF3E2D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281614"/>
            <a:ext cx="12191996" cy="26068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F3E98-C0F0-ACF3-2133-09E4115D24C7}"/>
              </a:ext>
            </a:extLst>
          </p:cNvPr>
          <p:cNvCxnSpPr/>
          <p:nvPr userDrawn="1"/>
        </p:nvCxnSpPr>
        <p:spPr>
          <a:xfrm>
            <a:off x="0" y="426719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10530275" y="6179722"/>
            <a:ext cx="132329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FFFFF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FFFFF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0A16BC-A4E1-877F-AA9F-E4FEDC5C149D}"/>
              </a:ext>
            </a:extLst>
          </p:cNvPr>
          <p:cNvSpPr/>
          <p:nvPr userDrawn="1"/>
        </p:nvSpPr>
        <p:spPr>
          <a:xfrm>
            <a:off x="-1" y="1"/>
            <a:ext cx="12192000" cy="1193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E534CF-A481-5273-36B3-2F0BACB09E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2716256" y="-1"/>
            <a:ext cx="12192000" cy="4252800"/>
          </a:xfrm>
          <a:custGeom>
            <a:avLst/>
            <a:gdLst>
              <a:gd name="connsiteX0" fmla="*/ 0 w 9144000"/>
              <a:gd name="connsiteY0" fmla="*/ 0 h 3189600"/>
              <a:gd name="connsiteX1" fmla="*/ 9144000 w 9144000"/>
              <a:gd name="connsiteY1" fmla="*/ 0 h 3189600"/>
              <a:gd name="connsiteX2" fmla="*/ 9144000 w 9144000"/>
              <a:gd name="connsiteY2" fmla="*/ 1 h 3189600"/>
              <a:gd name="connsiteX3" fmla="*/ 7293755 w 9144000"/>
              <a:gd name="connsiteY3" fmla="*/ 3189600 h 3189600"/>
              <a:gd name="connsiteX4" fmla="*/ 0 w 9144000"/>
              <a:gd name="connsiteY4" fmla="*/ 3189600 h 31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89600"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7293755" y="3189600"/>
                </a:lnTo>
                <a:lnTo>
                  <a:pt x="0" y="318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57B401-81D3-1100-D810-E96085A01C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" y="0"/>
            <a:ext cx="12192000" cy="4252784"/>
          </a:xfrm>
          <a:custGeom>
            <a:avLst/>
            <a:gdLst>
              <a:gd name="connsiteX0" fmla="*/ 0 w 9144000"/>
              <a:gd name="connsiteY0" fmla="*/ 0 h 3189588"/>
              <a:gd name="connsiteX1" fmla="*/ 323853 w 9144000"/>
              <a:gd name="connsiteY1" fmla="*/ 0 h 3189588"/>
              <a:gd name="connsiteX2" fmla="*/ 323853 w 9144000"/>
              <a:gd name="connsiteY2" fmla="*/ 883786 h 3189588"/>
              <a:gd name="connsiteX3" fmla="*/ 1182314 w 9144000"/>
              <a:gd name="connsiteY3" fmla="*/ 883786 h 3189588"/>
              <a:gd name="connsiteX4" fmla="*/ 1182314 w 9144000"/>
              <a:gd name="connsiteY4" fmla="*/ 0 h 3189588"/>
              <a:gd name="connsiteX5" fmla="*/ 9144000 w 9144000"/>
              <a:gd name="connsiteY5" fmla="*/ 0 h 3189588"/>
              <a:gd name="connsiteX6" fmla="*/ 9144000 w 9144000"/>
              <a:gd name="connsiteY6" fmla="*/ 3189588 h 3189588"/>
              <a:gd name="connsiteX7" fmla="*/ 0 w 9144000"/>
              <a:gd name="connsiteY7" fmla="*/ 3189588 h 318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189588">
                <a:moveTo>
                  <a:pt x="0" y="0"/>
                </a:moveTo>
                <a:lnTo>
                  <a:pt x="323853" y="0"/>
                </a:lnTo>
                <a:lnTo>
                  <a:pt x="323853" y="883786"/>
                </a:lnTo>
                <a:lnTo>
                  <a:pt x="1182314" y="883786"/>
                </a:lnTo>
                <a:lnTo>
                  <a:pt x="1182314" y="0"/>
                </a:lnTo>
                <a:lnTo>
                  <a:pt x="9144000" y="0"/>
                </a:lnTo>
                <a:lnTo>
                  <a:pt x="9144000" y="3189588"/>
                </a:lnTo>
                <a:lnTo>
                  <a:pt x="0" y="3189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333" b="1"/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9" name="Picture 8" descr="ice_master_full_300dpi_rgb.jpg">
            <a:extLst>
              <a:ext uri="{FF2B5EF4-FFF2-40B4-BE49-F238E27FC236}">
                <a16:creationId xmlns:a16="http://schemas.microsoft.com/office/drawing/2014/main" id="{F26A88F1-2380-B17D-1136-DF57377525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2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C22CA699-9E95-E85C-686A-D3AE53ECD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5400" b="37892"/>
          <a:stretch/>
        </p:blipFill>
        <p:spPr>
          <a:xfrm>
            <a:off x="-323" y="1"/>
            <a:ext cx="12192324" cy="569474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EAB9E5-606C-ACBC-68BA-A72212DA3EAD}"/>
              </a:ext>
            </a:extLst>
          </p:cNvPr>
          <p:cNvSpPr/>
          <p:nvPr userDrawn="1"/>
        </p:nvSpPr>
        <p:spPr>
          <a:xfrm>
            <a:off x="431800" y="1806919"/>
            <a:ext cx="5457681" cy="3726373"/>
          </a:xfrm>
          <a:prstGeom prst="rect">
            <a:avLst/>
          </a:prstGeom>
          <a:solidFill>
            <a:srgbClr val="007C92">
              <a:alpha val="7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2F5A36-DA68-A47D-C581-8AD0C8FD8A38}"/>
              </a:ext>
            </a:extLst>
          </p:cNvPr>
          <p:cNvSpPr/>
          <p:nvPr userDrawn="1"/>
        </p:nvSpPr>
        <p:spPr>
          <a:xfrm>
            <a:off x="6175102" y="1806919"/>
            <a:ext cx="5457681" cy="3726373"/>
          </a:xfrm>
          <a:prstGeom prst="rect">
            <a:avLst/>
          </a:prstGeom>
          <a:solidFill>
            <a:srgbClr val="007C92">
              <a:alpha val="7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60BFF90-2BAD-8082-BB01-2A4F2C1B916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59217" y="1929359"/>
            <a:ext cx="5187012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B4CB1E1-A7A6-963C-5165-88D4BB9F39F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321278" y="1929359"/>
            <a:ext cx="5191167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bg1"/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11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E44280CA-4E2C-3175-50F0-3C60E54AE2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1690688"/>
            <a:ext cx="11328400" cy="400405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Clr>
                <a:srgbClr val="007C92"/>
              </a:buClr>
              <a:buFontTx/>
              <a:buNone/>
              <a:defRPr sz="2400" b="1"/>
            </a:lvl1pPr>
            <a:lvl2pPr marL="457189" indent="0">
              <a:buClr>
                <a:srgbClr val="007C92"/>
              </a:buClr>
              <a:buFontTx/>
              <a:buNone/>
              <a:defRPr/>
            </a:lvl2pPr>
            <a:lvl3pPr marL="914377" indent="0">
              <a:buClr>
                <a:srgbClr val="007C92"/>
              </a:buClr>
              <a:buFontTx/>
              <a:buNone/>
              <a:defRPr/>
            </a:lvl3pPr>
            <a:lvl4pPr marL="1371566" indent="0">
              <a:buClr>
                <a:srgbClr val="007C92"/>
              </a:buClr>
              <a:buFontTx/>
              <a:buNone/>
              <a:defRPr/>
            </a:lvl4pPr>
            <a:lvl5pPr marL="1828754" indent="0">
              <a:buClr>
                <a:srgbClr val="007C92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81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94" indent="-228594">
              <a:buClr>
                <a:srgbClr val="007C92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007C92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007C92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007C92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007C9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24F6F-6BE3-8435-09C1-2D400CA3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FE3F39-8C9C-3158-3BED-4EBD26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Institution of Civil Engineers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D8B5-CC5E-7A5B-3809-601696B2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3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93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9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5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9C158-C97B-9ED5-5F2C-7E02B986232B}"/>
              </a:ext>
            </a:extLst>
          </p:cNvPr>
          <p:cNvSpPr/>
          <p:nvPr userDrawn="1"/>
        </p:nvSpPr>
        <p:spPr>
          <a:xfrm>
            <a:off x="431799" y="1806919"/>
            <a:ext cx="3642912" cy="3726373"/>
          </a:xfrm>
          <a:prstGeom prst="rect">
            <a:avLst/>
          </a:prstGeom>
          <a:solidFill>
            <a:srgbClr val="A69F88">
              <a:alpha val="3976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7B8F9-494D-CA7E-F84A-BCDF2E5CEA0F}"/>
              </a:ext>
            </a:extLst>
          </p:cNvPr>
          <p:cNvSpPr/>
          <p:nvPr userDrawn="1"/>
        </p:nvSpPr>
        <p:spPr>
          <a:xfrm>
            <a:off x="4265359" y="1806919"/>
            <a:ext cx="3642912" cy="3726373"/>
          </a:xfrm>
          <a:prstGeom prst="rect">
            <a:avLst/>
          </a:prstGeom>
          <a:solidFill>
            <a:srgbClr val="A69F8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32D2C-5C83-C6E5-D547-058541FA159E}"/>
              </a:ext>
            </a:extLst>
          </p:cNvPr>
          <p:cNvSpPr/>
          <p:nvPr userDrawn="1"/>
        </p:nvSpPr>
        <p:spPr>
          <a:xfrm>
            <a:off x="8098920" y="1806919"/>
            <a:ext cx="3642912" cy="3726373"/>
          </a:xfrm>
          <a:prstGeom prst="rect">
            <a:avLst/>
          </a:prstGeom>
          <a:solidFill>
            <a:srgbClr val="A69F8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C55C124-D196-0029-0F6B-DF06E574C45A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59217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tx1">
                    <a:lumMod val="65000"/>
                    <a:lumOff val="35000"/>
                  </a:schemeClr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5FE6B87-4918-16C4-0C96-6A156CE0DED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386705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tx1">
                    <a:lumMod val="65000"/>
                    <a:lumOff val="35000"/>
                  </a:schemeClr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E5ECBFB3-9A63-6804-71F3-347EC5F141B0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8224187" y="1929359"/>
            <a:ext cx="3378200" cy="3457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 b="1" i="0">
                <a:solidFill>
                  <a:schemeClr val="tx1">
                    <a:lumMod val="65000"/>
                    <a:lumOff val="35000"/>
                  </a:schemeClr>
                </a:solidFill>
                <a:latin typeface="Noto Sans SemiBold" panose="020B0502040504020204" pitchFamily="34" charset="0"/>
                <a:ea typeface="Noto Sans SemiBold" panose="020B0502040504020204" pitchFamily="34" charset="0"/>
                <a:cs typeface="Noto Sans SemiBold" panose="020B0502040504020204" pitchFamily="34" charset="0"/>
              </a:defRPr>
            </a:lvl1pPr>
            <a:lvl2pPr marL="457189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FontTx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949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4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triangle pattern with a white background&#10;&#10;Description automatically generated">
            <a:extLst>
              <a:ext uri="{FF2B5EF4-FFF2-40B4-BE49-F238E27FC236}">
                <a16:creationId xmlns:a16="http://schemas.microsoft.com/office/drawing/2014/main" id="{7E00AE5D-7A2F-7AD6-8664-64BBD207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780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F3E98-C0F0-ACF3-2133-09E4115D24C7}"/>
              </a:ext>
            </a:extLst>
          </p:cNvPr>
          <p:cNvCxnSpPr/>
          <p:nvPr userDrawn="1"/>
        </p:nvCxnSpPr>
        <p:spPr>
          <a:xfrm>
            <a:off x="0" y="426719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10467057" y="6179722"/>
            <a:ext cx="1386511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FFFFF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FFFFF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36D3A42-5541-1EE2-5AA7-D1584A6E6C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4252800"/>
          </a:xfrm>
          <a:custGeom>
            <a:avLst/>
            <a:gdLst>
              <a:gd name="connsiteX0" fmla="*/ 323850 w 9144000"/>
              <a:gd name="connsiteY0" fmla="*/ 1 h 3189600"/>
              <a:gd name="connsiteX1" fmla="*/ 323850 w 9144000"/>
              <a:gd name="connsiteY1" fmla="*/ 882667 h 3189600"/>
              <a:gd name="connsiteX2" fmla="*/ 1182311 w 9144000"/>
              <a:gd name="connsiteY2" fmla="*/ 882667 h 3189600"/>
              <a:gd name="connsiteX3" fmla="*/ 1182311 w 9144000"/>
              <a:gd name="connsiteY3" fmla="*/ 1 h 3189600"/>
              <a:gd name="connsiteX4" fmla="*/ 0 w 9144000"/>
              <a:gd name="connsiteY4" fmla="*/ 0 h 3189600"/>
              <a:gd name="connsiteX5" fmla="*/ 9144000 w 9144000"/>
              <a:gd name="connsiteY5" fmla="*/ 0 h 3189600"/>
              <a:gd name="connsiteX6" fmla="*/ 9144000 w 9144000"/>
              <a:gd name="connsiteY6" fmla="*/ 1 h 3189600"/>
              <a:gd name="connsiteX7" fmla="*/ 7293755 w 9144000"/>
              <a:gd name="connsiteY7" fmla="*/ 3189600 h 3189600"/>
              <a:gd name="connsiteX8" fmla="*/ 0 w 9144000"/>
              <a:gd name="connsiteY8" fmla="*/ 3189600 h 31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3189600">
                <a:moveTo>
                  <a:pt x="323850" y="1"/>
                </a:moveTo>
                <a:lnTo>
                  <a:pt x="323850" y="882667"/>
                </a:lnTo>
                <a:lnTo>
                  <a:pt x="1182311" y="882667"/>
                </a:lnTo>
                <a:lnTo>
                  <a:pt x="1182311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7293755" y="3189600"/>
                </a:lnTo>
                <a:lnTo>
                  <a:pt x="0" y="318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7E534CF-A481-5273-36B3-2F0BACB09E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2716256" y="-1"/>
            <a:ext cx="12192000" cy="4252800"/>
          </a:xfrm>
          <a:custGeom>
            <a:avLst/>
            <a:gdLst>
              <a:gd name="connsiteX0" fmla="*/ 0 w 9144000"/>
              <a:gd name="connsiteY0" fmla="*/ 0 h 3189600"/>
              <a:gd name="connsiteX1" fmla="*/ 9144000 w 9144000"/>
              <a:gd name="connsiteY1" fmla="*/ 0 h 3189600"/>
              <a:gd name="connsiteX2" fmla="*/ 9144000 w 9144000"/>
              <a:gd name="connsiteY2" fmla="*/ 1 h 3189600"/>
              <a:gd name="connsiteX3" fmla="*/ 7293755 w 9144000"/>
              <a:gd name="connsiteY3" fmla="*/ 3189600 h 3189600"/>
              <a:gd name="connsiteX4" fmla="*/ 0 w 9144000"/>
              <a:gd name="connsiteY4" fmla="*/ 3189600 h 31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89600"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7293755" y="3189600"/>
                </a:lnTo>
                <a:lnTo>
                  <a:pt x="0" y="318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13" name="Picture 12" descr="ice_master_full_300dpi_rgb.jpg">
            <a:extLst>
              <a:ext uri="{FF2B5EF4-FFF2-40B4-BE49-F238E27FC236}">
                <a16:creationId xmlns:a16="http://schemas.microsoft.com/office/drawing/2014/main" id="{8122750D-D7E1-A1A6-EC88-6C1CE8DC9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0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9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A0A16BC-A4E1-877F-AA9F-E4FEDC5C149D}"/>
              </a:ext>
            </a:extLst>
          </p:cNvPr>
          <p:cNvSpPr/>
          <p:nvPr userDrawn="1"/>
        </p:nvSpPr>
        <p:spPr>
          <a:xfrm>
            <a:off x="-1" y="1"/>
            <a:ext cx="12192000" cy="1193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3ECD7034-0C46-3694-CC98-448592844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21"/>
            <a:ext cx="12192000" cy="6878052"/>
          </a:xfrm>
          <a:prstGeom prst="rect">
            <a:avLst/>
          </a:prstGeom>
        </p:spPr>
      </p:pic>
      <p:pic>
        <p:nvPicPr>
          <p:cNvPr id="10" name="Picture 9" descr="ice_master_full_300dpi_rgb.jpg">
            <a:extLst>
              <a:ext uri="{FF2B5EF4-FFF2-40B4-BE49-F238E27FC236}">
                <a16:creationId xmlns:a16="http://schemas.microsoft.com/office/drawing/2014/main" id="{93E30633-7B6B-ABF9-D521-E695EF1A5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0B9653-066F-6CE7-A6FD-007817C9B5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4252800"/>
          </a:xfrm>
          <a:custGeom>
            <a:avLst/>
            <a:gdLst>
              <a:gd name="connsiteX0" fmla="*/ 323850 w 9144000"/>
              <a:gd name="connsiteY0" fmla="*/ 1 h 3189600"/>
              <a:gd name="connsiteX1" fmla="*/ 323850 w 9144000"/>
              <a:gd name="connsiteY1" fmla="*/ 882667 h 3189600"/>
              <a:gd name="connsiteX2" fmla="*/ 1182311 w 9144000"/>
              <a:gd name="connsiteY2" fmla="*/ 882667 h 3189600"/>
              <a:gd name="connsiteX3" fmla="*/ 1182311 w 9144000"/>
              <a:gd name="connsiteY3" fmla="*/ 1 h 3189600"/>
              <a:gd name="connsiteX4" fmla="*/ 0 w 9144000"/>
              <a:gd name="connsiteY4" fmla="*/ 0 h 3189600"/>
              <a:gd name="connsiteX5" fmla="*/ 9144000 w 9144000"/>
              <a:gd name="connsiteY5" fmla="*/ 0 h 3189600"/>
              <a:gd name="connsiteX6" fmla="*/ 9144000 w 9144000"/>
              <a:gd name="connsiteY6" fmla="*/ 1 h 3189600"/>
              <a:gd name="connsiteX7" fmla="*/ 7293755 w 9144000"/>
              <a:gd name="connsiteY7" fmla="*/ 3189600 h 3189600"/>
              <a:gd name="connsiteX8" fmla="*/ 0 w 9144000"/>
              <a:gd name="connsiteY8" fmla="*/ 3189600 h 31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3189600">
                <a:moveTo>
                  <a:pt x="323850" y="1"/>
                </a:moveTo>
                <a:lnTo>
                  <a:pt x="323850" y="882667"/>
                </a:lnTo>
                <a:lnTo>
                  <a:pt x="1182311" y="882667"/>
                </a:lnTo>
                <a:lnTo>
                  <a:pt x="1182311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1"/>
                </a:lnTo>
                <a:lnTo>
                  <a:pt x="7293755" y="3189600"/>
                </a:lnTo>
                <a:lnTo>
                  <a:pt x="0" y="318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F3E98-C0F0-ACF3-2133-09E4115D24C7}"/>
              </a:ext>
            </a:extLst>
          </p:cNvPr>
          <p:cNvCxnSpPr/>
          <p:nvPr userDrawn="1"/>
        </p:nvCxnSpPr>
        <p:spPr>
          <a:xfrm>
            <a:off x="0" y="426719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10512213" y="6179722"/>
            <a:ext cx="1341355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FFFFF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FFFFF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5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EB27DAFB-1AB1-50B5-1C9A-264F363FC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574"/>
            <a:ext cx="12192000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rgbClr val="34657F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rgbClr val="3465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9567568" y="6179722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34657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34657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869271-CD0F-8FE5-E590-CF6449BC7C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5036" y="1193799"/>
            <a:ext cx="10345360" cy="3069127"/>
          </a:xfrm>
          <a:custGeom>
            <a:avLst/>
            <a:gdLst>
              <a:gd name="connsiteX0" fmla="*/ 0 w 7759020"/>
              <a:gd name="connsiteY0" fmla="*/ 0 h 2301845"/>
              <a:gd name="connsiteX1" fmla="*/ 7759020 w 7759020"/>
              <a:gd name="connsiteY1" fmla="*/ 0 h 2301845"/>
              <a:gd name="connsiteX2" fmla="*/ 6422397 w 7759020"/>
              <a:gd name="connsiteY2" fmla="*/ 2301845 h 2301845"/>
              <a:gd name="connsiteX3" fmla="*/ 0 w 7759020"/>
              <a:gd name="connsiteY3" fmla="*/ 2301845 h 230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9020" h="2301845">
                <a:moveTo>
                  <a:pt x="0" y="0"/>
                </a:moveTo>
                <a:lnTo>
                  <a:pt x="7759020" y="0"/>
                </a:lnTo>
                <a:lnTo>
                  <a:pt x="6422397" y="2301845"/>
                </a:lnTo>
                <a:lnTo>
                  <a:pt x="0" y="23018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ice_master_full_300dpi_rgb.jpg">
            <a:extLst>
              <a:ext uri="{FF2B5EF4-FFF2-40B4-BE49-F238E27FC236}">
                <a16:creationId xmlns:a16="http://schemas.microsoft.com/office/drawing/2014/main" id="{555A2A2A-EA1C-6474-9624-99B036F479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8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EB27DAFB-1AB1-50B5-1C9A-264F363FC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574"/>
            <a:ext cx="12192000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3733" b="0" i="0">
                <a:solidFill>
                  <a:srgbClr val="34657F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GB"/>
              <a:t>Click to edit section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rgbClr val="3465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section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9567568" y="6179722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34657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34657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37AAF5-CAD1-BB0E-2E72-0C744DE5F6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1602760" y="-1"/>
            <a:ext cx="10982048" cy="4272000"/>
          </a:xfrm>
          <a:custGeom>
            <a:avLst/>
            <a:gdLst>
              <a:gd name="connsiteX0" fmla="*/ 0 w 8236536"/>
              <a:gd name="connsiteY0" fmla="*/ 0 h 3204000"/>
              <a:gd name="connsiteX1" fmla="*/ 8236536 w 8236536"/>
              <a:gd name="connsiteY1" fmla="*/ 0 h 3204000"/>
              <a:gd name="connsiteX2" fmla="*/ 8236536 w 8236536"/>
              <a:gd name="connsiteY2" fmla="*/ 1 h 3204000"/>
              <a:gd name="connsiteX3" fmla="*/ 6386291 w 8236536"/>
              <a:gd name="connsiteY3" fmla="*/ 3204000 h 3204000"/>
              <a:gd name="connsiteX4" fmla="*/ 0 w 8236536"/>
              <a:gd name="connsiteY4" fmla="*/ 3204000 h 32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6536" h="3204000">
                <a:moveTo>
                  <a:pt x="0" y="0"/>
                </a:moveTo>
                <a:lnTo>
                  <a:pt x="8236536" y="0"/>
                </a:lnTo>
                <a:lnTo>
                  <a:pt x="8236536" y="1"/>
                </a:lnTo>
                <a:lnTo>
                  <a:pt x="6386291" y="3204000"/>
                </a:lnTo>
                <a:lnTo>
                  <a:pt x="0" y="320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1648995-0BB1-D5DF-4D9C-DA617AF2D1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4575"/>
            <a:ext cx="10982048" cy="4286573"/>
          </a:xfrm>
          <a:custGeom>
            <a:avLst/>
            <a:gdLst>
              <a:gd name="connsiteX0" fmla="*/ 0 w 8236536"/>
              <a:gd name="connsiteY0" fmla="*/ 0 h 3214930"/>
              <a:gd name="connsiteX1" fmla="*/ 323850 w 8236536"/>
              <a:gd name="connsiteY1" fmla="*/ 0 h 3214930"/>
              <a:gd name="connsiteX2" fmla="*/ 323850 w 8236536"/>
              <a:gd name="connsiteY2" fmla="*/ 877088 h 3214930"/>
              <a:gd name="connsiteX3" fmla="*/ 1182311 w 8236536"/>
              <a:gd name="connsiteY3" fmla="*/ 877088 h 3214930"/>
              <a:gd name="connsiteX4" fmla="*/ 1182311 w 8236536"/>
              <a:gd name="connsiteY4" fmla="*/ 0 h 3214930"/>
              <a:gd name="connsiteX5" fmla="*/ 8236536 w 8236536"/>
              <a:gd name="connsiteY5" fmla="*/ 0 h 3214930"/>
              <a:gd name="connsiteX6" fmla="*/ 8236536 w 8236536"/>
              <a:gd name="connsiteY6" fmla="*/ 1 h 3214930"/>
              <a:gd name="connsiteX7" fmla="*/ 6386291 w 8236536"/>
              <a:gd name="connsiteY7" fmla="*/ 3214930 h 3214930"/>
              <a:gd name="connsiteX8" fmla="*/ 0 w 8236536"/>
              <a:gd name="connsiteY8" fmla="*/ 3214930 h 321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6536" h="3214930">
                <a:moveTo>
                  <a:pt x="0" y="0"/>
                </a:moveTo>
                <a:lnTo>
                  <a:pt x="323850" y="0"/>
                </a:lnTo>
                <a:lnTo>
                  <a:pt x="323850" y="877088"/>
                </a:lnTo>
                <a:lnTo>
                  <a:pt x="1182311" y="877088"/>
                </a:lnTo>
                <a:lnTo>
                  <a:pt x="1182311" y="0"/>
                </a:lnTo>
                <a:lnTo>
                  <a:pt x="8236536" y="0"/>
                </a:lnTo>
                <a:lnTo>
                  <a:pt x="8236536" y="1"/>
                </a:lnTo>
                <a:lnTo>
                  <a:pt x="6386291" y="3214930"/>
                </a:lnTo>
                <a:lnTo>
                  <a:pt x="0" y="32149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en-US"/>
              <a:t>Picture</a:t>
            </a:r>
          </a:p>
        </p:txBody>
      </p:sp>
      <p:pic>
        <p:nvPicPr>
          <p:cNvPr id="9" name="Picture 8" descr="ice_master_full_300dpi_rgb.jpg">
            <a:extLst>
              <a:ext uri="{FF2B5EF4-FFF2-40B4-BE49-F238E27FC236}">
                <a16:creationId xmlns:a16="http://schemas.microsoft.com/office/drawing/2014/main" id="{435CAA4E-3D46-4BAE-CF5E-7C9BC51DFE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5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triangle pattern&#10;&#10;Description automatically generated">
            <a:extLst>
              <a:ext uri="{FF2B5EF4-FFF2-40B4-BE49-F238E27FC236}">
                <a16:creationId xmlns:a16="http://schemas.microsoft.com/office/drawing/2014/main" id="{5032C868-E646-6A8D-FE83-9AD503945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1549"/>
            <a:ext cx="12192000" cy="6898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432" y="1595159"/>
            <a:ext cx="9144000" cy="914924"/>
          </a:xfrm>
        </p:spPr>
        <p:txBody>
          <a:bodyPr anchor="t">
            <a:normAutofit/>
          </a:bodyPr>
          <a:lstStyle>
            <a:lvl1pPr algn="l">
              <a:defRPr sz="3733" b="0" i="0">
                <a:solidFill>
                  <a:schemeClr val="bg1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</a:lstStyle>
          <a:p>
            <a:r>
              <a:rPr lang="en-GB"/>
              <a:t>Click to edit section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2510097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9567568" y="6179722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34657F"/>
                </a:solidFill>
                <a:latin typeface="Arial"/>
                <a:ea typeface="+mn-ea"/>
                <a:cs typeface="Arial"/>
              </a:rPr>
              <a:t>ice.org.uk</a:t>
            </a:r>
            <a:endParaRPr lang="en-GB" sz="2667" b="0" i="0" u="none" strike="noStrike" kern="1200" baseline="30000">
              <a:solidFill>
                <a:srgbClr val="34657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E7F9C0D-B028-3E55-7DBD-621417CB0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666" y="3572933"/>
            <a:ext cx="3758772" cy="234526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6A60F29-36B6-599B-940B-AB6B74CEDA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358" y="3572933"/>
            <a:ext cx="3758772" cy="234526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ice_master_full_300dpi_rgb.jpg">
            <a:extLst>
              <a:ext uri="{FF2B5EF4-FFF2-40B4-BE49-F238E27FC236}">
                <a16:creationId xmlns:a16="http://schemas.microsoft.com/office/drawing/2014/main" id="{EE32BE8D-2AF4-4A69-B925-D4DA3A6AE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0"/>
            <a:ext cx="1144615" cy="11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ue and black triangle pattern&#10;&#10;Description automatically generated">
            <a:extLst>
              <a:ext uri="{FF2B5EF4-FFF2-40B4-BE49-F238E27FC236}">
                <a16:creationId xmlns:a16="http://schemas.microsoft.com/office/drawing/2014/main" id="{16CD41D8-DA9E-EF1F-E879-35716C610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981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F3E98-C0F0-ACF3-2133-09E4115D24C7}"/>
              </a:ext>
            </a:extLst>
          </p:cNvPr>
          <p:cNvCxnSpPr/>
          <p:nvPr userDrawn="1"/>
        </p:nvCxnSpPr>
        <p:spPr>
          <a:xfrm>
            <a:off x="0" y="426719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A541304-F9F0-A64D-8B0D-AA18F814F69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513FCCD-CDE2-3940-B43A-64A1BEADD1C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D2A59DC-3148-F682-7221-1C4525D9B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193799"/>
            <a:ext cx="11489265" cy="3069127"/>
          </a:xfrm>
          <a:custGeom>
            <a:avLst/>
            <a:gdLst>
              <a:gd name="connsiteX0" fmla="*/ 0 w 8611777"/>
              <a:gd name="connsiteY0" fmla="*/ 0 h 2314370"/>
              <a:gd name="connsiteX1" fmla="*/ 8611777 w 8611777"/>
              <a:gd name="connsiteY1" fmla="*/ 0 h 2314370"/>
              <a:gd name="connsiteX2" fmla="*/ 7275956 w 8611777"/>
              <a:gd name="connsiteY2" fmla="*/ 2314370 h 2314370"/>
              <a:gd name="connsiteX3" fmla="*/ 0 w 8611777"/>
              <a:gd name="connsiteY3" fmla="*/ 2314370 h 23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777" h="2314370">
                <a:moveTo>
                  <a:pt x="0" y="0"/>
                </a:moveTo>
                <a:lnTo>
                  <a:pt x="8611777" y="0"/>
                </a:lnTo>
                <a:lnTo>
                  <a:pt x="7275956" y="2314370"/>
                </a:lnTo>
                <a:lnTo>
                  <a:pt x="0" y="23143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9567568" y="6179722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FFFFF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FFFFF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0A16BC-A4E1-877F-AA9F-E4FEDC5C149D}"/>
              </a:ext>
            </a:extLst>
          </p:cNvPr>
          <p:cNvSpPr/>
          <p:nvPr userDrawn="1"/>
        </p:nvSpPr>
        <p:spPr>
          <a:xfrm>
            <a:off x="-1" y="1"/>
            <a:ext cx="12192000" cy="1193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ice_master_full_300dpi_rgb.jpg">
            <a:extLst>
              <a:ext uri="{FF2B5EF4-FFF2-40B4-BE49-F238E27FC236}">
                <a16:creationId xmlns:a16="http://schemas.microsoft.com/office/drawing/2014/main" id="{93E30633-7B6B-ABF9-D521-E695EF1A5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493"/>
            <a:ext cx="1144615" cy="11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blue and black triangle pattern&#10;&#10;Description automatically generated">
            <a:extLst>
              <a:ext uri="{FF2B5EF4-FFF2-40B4-BE49-F238E27FC236}">
                <a16:creationId xmlns:a16="http://schemas.microsoft.com/office/drawing/2014/main" id="{D0FEF863-3B36-A691-C761-B14C6D0A3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-1"/>
            <a:ext cx="12192001" cy="68780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F3E98-C0F0-ACF3-2133-09E4115D24C7}"/>
              </a:ext>
            </a:extLst>
          </p:cNvPr>
          <p:cNvCxnSpPr/>
          <p:nvPr userDrawn="1"/>
        </p:nvCxnSpPr>
        <p:spPr>
          <a:xfrm>
            <a:off x="0" y="4267199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32" y="4650877"/>
            <a:ext cx="9144000" cy="914924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Noto Sans ExtraLight" panose="020B0502040504020204" pitchFamily="34" charset="0"/>
                <a:ea typeface="Noto Sans ExtraLight" panose="020B0502040504020204" pitchFamily="34" charset="0"/>
                <a:cs typeface="Noto Sans ExtraLight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32" y="5565815"/>
            <a:ext cx="9144000" cy="633960"/>
          </a:xfrm>
        </p:spPr>
        <p:txBody>
          <a:bodyPr>
            <a:normAutofit/>
          </a:bodyPr>
          <a:lstStyle>
            <a:lvl1pPr marL="0" indent="0" algn="l">
              <a:buNone/>
              <a:defRPr sz="1867" b="1" i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541304-F9F0-A64D-8B0D-AA18F814F69E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433" y="6356351"/>
            <a:ext cx="34495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3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13FCCD-CDE2-3940-B43A-64A1BEADD1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D2A59DC-3148-F682-7221-1C4525D9B8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193799"/>
            <a:ext cx="11489265" cy="3069127"/>
          </a:xfrm>
          <a:custGeom>
            <a:avLst/>
            <a:gdLst>
              <a:gd name="connsiteX0" fmla="*/ 0 w 8611777"/>
              <a:gd name="connsiteY0" fmla="*/ 0 h 2314370"/>
              <a:gd name="connsiteX1" fmla="*/ 8611777 w 8611777"/>
              <a:gd name="connsiteY1" fmla="*/ 0 h 2314370"/>
              <a:gd name="connsiteX2" fmla="*/ 7275956 w 8611777"/>
              <a:gd name="connsiteY2" fmla="*/ 2314370 h 2314370"/>
              <a:gd name="connsiteX3" fmla="*/ 0 w 8611777"/>
              <a:gd name="connsiteY3" fmla="*/ 2314370 h 23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11777" h="2314370">
                <a:moveTo>
                  <a:pt x="0" y="0"/>
                </a:moveTo>
                <a:lnTo>
                  <a:pt x="8611777" y="0"/>
                </a:lnTo>
                <a:lnTo>
                  <a:pt x="7275956" y="2314370"/>
                </a:lnTo>
                <a:lnTo>
                  <a:pt x="0" y="23143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62174-BAB5-18A8-375E-176DDD625BFE}"/>
              </a:ext>
            </a:extLst>
          </p:cNvPr>
          <p:cNvSpPr txBox="1"/>
          <p:nvPr userDrawn="1"/>
        </p:nvSpPr>
        <p:spPr>
          <a:xfrm>
            <a:off x="10530275" y="6179722"/>
            <a:ext cx="1323292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err="1">
                <a:solidFill>
                  <a:srgbClr val="FFFFFF"/>
                </a:solidFill>
                <a:latin typeface="Noto Sans Light" panose="020B0502040504020204" pitchFamily="34" charset="0"/>
                <a:ea typeface="Noto Sans Light" panose="020B0502040504020204" pitchFamily="34" charset="0"/>
                <a:cs typeface="Noto Sans Light" panose="020B0502040504020204" pitchFamily="34" charset="0"/>
              </a:rPr>
              <a:t>ice.org.uk</a:t>
            </a:r>
            <a:endParaRPr lang="en-GB" sz="2667" b="0" i="0" u="none" strike="noStrike" kern="1200" baseline="30000">
              <a:solidFill>
                <a:srgbClr val="FFFFFF"/>
              </a:solidFill>
              <a:latin typeface="Noto Sans Light" panose="020B0502040504020204" pitchFamily="34" charset="0"/>
              <a:ea typeface="Noto Sans Light" panose="020B0502040504020204" pitchFamily="34" charset="0"/>
              <a:cs typeface="Noto Sans Light" panose="020B050204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0A16BC-A4E1-877F-AA9F-E4FEDC5C149D}"/>
              </a:ext>
            </a:extLst>
          </p:cNvPr>
          <p:cNvSpPr/>
          <p:nvPr userDrawn="1"/>
        </p:nvSpPr>
        <p:spPr>
          <a:xfrm>
            <a:off x="-1" y="1"/>
            <a:ext cx="12192000" cy="1193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ice_master_full_300dpi_rgb.jpg">
            <a:extLst>
              <a:ext uri="{FF2B5EF4-FFF2-40B4-BE49-F238E27FC236}">
                <a16:creationId xmlns:a16="http://schemas.microsoft.com/office/drawing/2014/main" id="{93E30633-7B6B-ABF9-D521-E695EF1A5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1493"/>
            <a:ext cx="1144615" cy="11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grey triangle pattern&#10;&#10;Description automatically generated">
            <a:extLst>
              <a:ext uri="{FF2B5EF4-FFF2-40B4-BE49-F238E27FC236}">
                <a16:creationId xmlns:a16="http://schemas.microsoft.com/office/drawing/2014/main" id="{AC51254D-94D4-8E7E-BED4-7FFB33F4A56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alphaModFix amt="80000"/>
          </a:blip>
          <a:srcRect l="7533" t="2010" r="8507" b="4148"/>
          <a:stretch/>
        </p:blipFill>
        <p:spPr>
          <a:xfrm>
            <a:off x="7578988" y="1"/>
            <a:ext cx="4613011" cy="3178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ice_master_full_300dpi_rgb.jpg">
            <a:extLst>
              <a:ext uri="{FF2B5EF4-FFF2-40B4-BE49-F238E27FC236}">
                <a16:creationId xmlns:a16="http://schemas.microsoft.com/office/drawing/2014/main" id="{94E1889D-57C2-8705-5BAE-825698A9B22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99" y="5713394"/>
            <a:ext cx="1123901" cy="115559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44FB4-5EE6-FC69-1A76-BCC50D3BF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Institution of Civil Engineers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C94EE97-52A0-CAD4-1D5E-C92ADB1BB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8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7D338-2C0A-BE48-8944-2E3CECF86C68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1B04C2-D9FB-7AC0-2936-C83F4580C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454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A88ACE-63B6-F14E-A0F0-334D13011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91" r:id="rId3"/>
    <p:sldLayoutId id="2147483687" r:id="rId4"/>
    <p:sldLayoutId id="2147483675" r:id="rId5"/>
    <p:sldLayoutId id="2147483686" r:id="rId6"/>
    <p:sldLayoutId id="2147483678" r:id="rId7"/>
    <p:sldLayoutId id="2147483674" r:id="rId8"/>
    <p:sldLayoutId id="2147483661" r:id="rId9"/>
    <p:sldLayoutId id="2147483673" r:id="rId10"/>
    <p:sldLayoutId id="2147483662" r:id="rId11"/>
    <p:sldLayoutId id="2147483677" r:id="rId12"/>
    <p:sldLayoutId id="2147483688" r:id="rId13"/>
    <p:sldLayoutId id="2147483690" r:id="rId14"/>
    <p:sldLayoutId id="2147483679" r:id="rId15"/>
    <p:sldLayoutId id="2147483680" r:id="rId16"/>
    <p:sldLayoutId id="2147483681" r:id="rId17"/>
    <p:sldLayoutId id="2147483689" r:id="rId18"/>
    <p:sldLayoutId id="2147483682" r:id="rId19"/>
    <p:sldLayoutId id="2147483683" r:id="rId20"/>
    <p:sldLayoutId id="2147483676" r:id="rId21"/>
    <p:sldLayoutId id="2147483684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34657F"/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34657F"/>
        </a:buClr>
        <a:buFont typeface="Wingdings" pitchFamily="2" charset="2"/>
        <a:buChar char="§"/>
        <a:defRPr sz="2100" b="0" i="0" kern="1200">
          <a:solidFill>
            <a:schemeClr val="tx1">
              <a:lumMod val="65000"/>
              <a:lumOff val="35000"/>
            </a:schemeClr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4657F"/>
        </a:buClr>
        <a:buFont typeface="Wingdings" pitchFamily="2" charset="2"/>
        <a:buChar char="§"/>
        <a:defRPr sz="1800" b="0" i="0" kern="1200">
          <a:solidFill>
            <a:schemeClr val="tx1">
              <a:lumMod val="65000"/>
              <a:lumOff val="35000"/>
            </a:schemeClr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4657F"/>
        </a:buClr>
        <a:buFont typeface="Wingdings" pitchFamily="2" charset="2"/>
        <a:buChar char="§"/>
        <a:defRPr sz="1500" b="0" i="0" kern="1200">
          <a:solidFill>
            <a:schemeClr val="tx1">
              <a:lumMod val="65000"/>
              <a:lumOff val="35000"/>
            </a:schemeClr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4657F"/>
        </a:buClr>
        <a:buFont typeface="Wingdings" pitchFamily="2" charset="2"/>
        <a:buChar char="§"/>
        <a:defRPr sz="1350" b="0" i="0" kern="1200">
          <a:solidFill>
            <a:schemeClr val="tx1">
              <a:lumMod val="65000"/>
              <a:lumOff val="35000"/>
            </a:schemeClr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4657F"/>
        </a:buClr>
        <a:buFont typeface="Wingdings" pitchFamily="2" charset="2"/>
        <a:buChar char="§"/>
        <a:defRPr sz="1350" b="0" i="0" kern="1200">
          <a:solidFill>
            <a:schemeClr val="tx1">
              <a:lumMod val="65000"/>
              <a:lumOff val="35000"/>
            </a:schemeClr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49C4A-5A75-DC7B-C71B-05200B9EF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873113-6497-D574-559B-3825352F7C7B}"/>
              </a:ext>
            </a:extLst>
          </p:cNvPr>
          <p:cNvSpPr txBox="1">
            <a:spLocks/>
          </p:cNvSpPr>
          <p:nvPr/>
        </p:nvSpPr>
        <p:spPr>
          <a:xfrm>
            <a:off x="5446120" y="1538497"/>
            <a:ext cx="6745880" cy="516710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7C92"/>
              </a:buClr>
              <a:buFontTx/>
              <a:buNone/>
              <a:defRPr sz="18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C92"/>
              </a:buClr>
              <a:buFontTx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C92"/>
              </a:buClr>
              <a:buFontTx/>
              <a:buNone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C92"/>
              </a:buClr>
              <a:buFontTx/>
              <a:buNone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7C92"/>
              </a:buClr>
              <a:buFontTx/>
              <a:buNone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Noto Sans Light" panose="020B0502040504020204" pitchFamily="34" charset="0"/>
                <a:cs typeface="Noto Sans Light" panose="020B050204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5F7F"/>
                </a:solidFill>
              </a:rPr>
              <a:t>From Civil Engineering to Parliament: </a:t>
            </a:r>
            <a:br>
              <a:rPr lang="en-GB" sz="2400" dirty="0">
                <a:solidFill>
                  <a:srgbClr val="005F7F"/>
                </a:solidFill>
              </a:rPr>
            </a:br>
            <a:r>
              <a:rPr lang="en-GB" sz="2400" dirty="0">
                <a:solidFill>
                  <a:srgbClr val="005F7F"/>
                </a:solidFill>
              </a:rPr>
              <a:t>Shaping the UK’s Infrastructure Future </a:t>
            </a:r>
            <a:br>
              <a:rPr lang="en-US" sz="1400" dirty="0"/>
            </a:br>
            <a:endParaRPr lang="en-US" sz="1400" dirty="0"/>
          </a:p>
          <a:p>
            <a:r>
              <a:rPr lang="en-GB" sz="1867" b="0" dirty="0">
                <a:solidFill>
                  <a:srgbClr val="595959"/>
                </a:solidFill>
                <a:latin typeface="Noto Sans Light"/>
              </a:rPr>
              <a:t>School of Architecture, Building and Civil Engineering</a:t>
            </a:r>
            <a:br>
              <a:rPr lang="en-GB" sz="1867" b="0" dirty="0">
                <a:solidFill>
                  <a:srgbClr val="595959"/>
                </a:solidFill>
                <a:latin typeface="Noto Sans Light"/>
              </a:rPr>
            </a:br>
            <a:r>
              <a:rPr lang="en-GB" sz="1867" dirty="0">
                <a:solidFill>
                  <a:srgbClr val="595959"/>
                </a:solidFill>
                <a:latin typeface="Noto Sans Light"/>
              </a:rPr>
              <a:t>ALUMNI GUEST TALK &amp; NETWORKING EVENT</a:t>
            </a:r>
            <a:endParaRPr lang="en-GB" sz="2000" dirty="0">
              <a:solidFill>
                <a:srgbClr val="595959"/>
              </a:solidFill>
              <a:latin typeface="Noto Sans Light"/>
            </a:endParaRPr>
          </a:p>
          <a:p>
            <a:endParaRPr lang="en-US" sz="800" dirty="0">
              <a:solidFill>
                <a:srgbClr val="005F7F"/>
              </a:solidFill>
              <a:latin typeface="Noto Sans Light"/>
            </a:endParaRPr>
          </a:p>
          <a:p>
            <a:r>
              <a:rPr lang="en-GB" sz="1867" b="0" dirty="0">
                <a:solidFill>
                  <a:srgbClr val="595959"/>
                </a:solidFill>
                <a:latin typeface="Noto Sans Light"/>
              </a:rPr>
              <a:t>Guest speaker </a:t>
            </a:r>
            <a:r>
              <a:rPr lang="en-GB" sz="2000" dirty="0">
                <a:latin typeface="Noto Sans"/>
                <a:ea typeface="Noto Sans"/>
                <a:cs typeface="Noto Sans"/>
              </a:rPr>
              <a:t>Mike Reader</a:t>
            </a:r>
            <a:endParaRPr lang="en-US" sz="1867" b="0" dirty="0">
              <a:solidFill>
                <a:srgbClr val="595959"/>
              </a:solidFill>
              <a:latin typeface="Noto Sans Light"/>
            </a:endParaRPr>
          </a:p>
          <a:p>
            <a:r>
              <a:rPr lang="en-GB" sz="1400" b="0" dirty="0">
                <a:solidFill>
                  <a:srgbClr val="595959"/>
                </a:solidFill>
                <a:latin typeface="Noto Sans Light"/>
              </a:rPr>
              <a:t>Member of Parliament, Chair of the APPG on Infrastructure, </a:t>
            </a:r>
            <a:br>
              <a:rPr lang="en-GB" sz="1400" b="0" dirty="0">
                <a:solidFill>
                  <a:srgbClr val="595959"/>
                </a:solidFill>
                <a:latin typeface="Noto Sans Light"/>
              </a:rPr>
            </a:br>
            <a:r>
              <a:rPr lang="en-GB" sz="1400" b="0" dirty="0">
                <a:solidFill>
                  <a:srgbClr val="595959"/>
                </a:solidFill>
                <a:latin typeface="Noto Sans Light"/>
              </a:rPr>
              <a:t>Labour Party Champion for Construction</a:t>
            </a:r>
          </a:p>
          <a:p>
            <a:endParaRPr lang="en-US" sz="700" dirty="0">
              <a:solidFill>
                <a:srgbClr val="005F7F"/>
              </a:solidFill>
              <a:latin typeface="Noto Sans Light"/>
            </a:endParaRPr>
          </a:p>
          <a:p>
            <a:r>
              <a:rPr lang="en-US" sz="1867" dirty="0">
                <a:solidFill>
                  <a:srgbClr val="595959"/>
                </a:solidFill>
                <a:latin typeface="Noto Sans Light"/>
              </a:rPr>
              <a:t>16 April 2026 </a:t>
            </a:r>
            <a:r>
              <a:rPr lang="en-US" sz="1867" b="0" dirty="0">
                <a:solidFill>
                  <a:srgbClr val="595959"/>
                </a:solidFill>
                <a:latin typeface="Noto Sans Light"/>
              </a:rPr>
              <a:t>| </a:t>
            </a:r>
            <a:r>
              <a:rPr lang="en-US" sz="1867" dirty="0">
                <a:solidFill>
                  <a:srgbClr val="595959"/>
                </a:solidFill>
                <a:latin typeface="Noto Sans Light"/>
              </a:rPr>
              <a:t>11:00 – 13:00 GMT</a:t>
            </a:r>
          </a:p>
          <a:p>
            <a:r>
              <a:rPr lang="en-GB" sz="1400" b="0" dirty="0">
                <a:solidFill>
                  <a:srgbClr val="595959"/>
                </a:solidFill>
                <a:latin typeface="Noto Sans Light"/>
              </a:rPr>
              <a:t>11:00 - 12:00 Talk + Q&amp;A</a:t>
            </a:r>
            <a:br>
              <a:rPr lang="en-GB" sz="1400" b="0" dirty="0">
                <a:solidFill>
                  <a:srgbClr val="595959"/>
                </a:solidFill>
                <a:latin typeface="Noto Sans Light"/>
              </a:rPr>
            </a:br>
            <a:r>
              <a:rPr lang="en-GB" sz="1400" b="0" dirty="0">
                <a:solidFill>
                  <a:srgbClr val="595959"/>
                </a:solidFill>
                <a:latin typeface="Noto Sans Light"/>
              </a:rPr>
              <a:t>12:00 - 13:00 Networking + refreshments</a:t>
            </a:r>
          </a:p>
          <a:p>
            <a:r>
              <a:rPr lang="en-US" sz="1867" dirty="0">
                <a:solidFill>
                  <a:srgbClr val="595959"/>
                </a:solidFill>
                <a:latin typeface="Noto Sans Light"/>
              </a:rPr>
              <a:t>RT037 - Sir Frank Gibb</a:t>
            </a:r>
          </a:p>
          <a:p>
            <a:endParaRPr lang="en-US" sz="700" dirty="0">
              <a:solidFill>
                <a:srgbClr val="005F7F"/>
              </a:solidFill>
              <a:latin typeface="Noto Sans Light"/>
            </a:endParaRPr>
          </a:p>
          <a:p>
            <a:r>
              <a:rPr lang="en-US" sz="1867" dirty="0">
                <a:solidFill>
                  <a:srgbClr val="595959"/>
                </a:solidFill>
                <a:latin typeface="Noto Sans Light"/>
              </a:rPr>
              <a:t>Book your place now</a:t>
            </a:r>
            <a:endParaRPr lang="en-US" sz="1867" b="0" dirty="0">
              <a:solidFill>
                <a:srgbClr val="595959"/>
              </a:solidFill>
              <a:latin typeface="Noto Sans Light"/>
            </a:endParaRPr>
          </a:p>
          <a:p>
            <a:endParaRPr lang="en-US" sz="2400" dirty="0">
              <a:solidFill>
                <a:srgbClr val="005F7F"/>
              </a:solidFill>
              <a:latin typeface="Noto Sans Light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1D59D499-8CBC-5F2A-117A-42F0DACD8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6"/>
          <a:stretch>
            <a:fillRect/>
          </a:stretch>
        </p:blipFill>
        <p:spPr>
          <a:xfrm>
            <a:off x="337951" y="6062472"/>
            <a:ext cx="2029491" cy="53949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733B1309-D421-7726-4C0C-6069C47A2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9A194BD-91D0-8B84-C68C-FBF2A983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" name="Picture 1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C479D7F-19EF-EC14-734E-2B9FE095F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10785" b="31476"/>
          <a:stretch>
            <a:fillRect/>
          </a:stretch>
        </p:blipFill>
        <p:spPr>
          <a:xfrm>
            <a:off x="337951" y="1585979"/>
            <a:ext cx="5029577" cy="3872988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258B2B7E-9E0B-2499-CE3C-DDBAC757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5" name="Picture 2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479B02A7-BC68-E3B1-F0D2-3BB5E916C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096" y="4299984"/>
            <a:ext cx="1332953" cy="1316737"/>
          </a:xfrm>
          <a:prstGeom prst="rect">
            <a:avLst/>
          </a:prstGeom>
        </p:spPr>
      </p:pic>
      <p:pic>
        <p:nvPicPr>
          <p:cNvPr id="1026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6EDFF25-221E-181C-D6D4-BA472B029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071" y="6072072"/>
            <a:ext cx="1801745" cy="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  -  Compatibility Mode" id="{4C94C905-3877-0A45-9389-841777D77C83}" vid="{E1716359-77B6-4F40-9F4A-DB62C8EF8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missions_x0020_to_x0020_use xmlns="a103d63e-489e-49c0-ad86-6332841f0cc1" xsi:nil="true"/>
    <ICE_x0020_Month xmlns="07d9b117-79ce-4245-856a-a7d1e912e85b" xsi:nil="true"/>
    <Knowledge_x0020_programmes xmlns="a103d63e-489e-49c0-ad86-6332841f0cc1" xsi:nil="true"/>
    <_ip_UnifiedCompliancePolicyUIAction xmlns="http://schemas.microsoft.com/sharepoint/v3" xsi:nil="true"/>
    <Committee xmlns="a2a90a71-b3dd-439b-8cf6-b0775798c228" xsi:nil="true"/>
    <Doc_x0020_Type xmlns="a103d63e-489e-49c0-ad86-6332841f0cc1" xsi:nil="true"/>
    <Classification xmlns="a103d63e-489e-49c0-ad86-6332841f0cc1" xsi:nil="true"/>
    <ICE_x0020_Year xmlns="07d9b117-79ce-4245-856a-a7d1e912e85b">2018</ICE_x0020_Year>
    <_ip_UnifiedCompliancePolicyProperties xmlns="http://schemas.microsoft.com/sharepoint/v3" xsi:nil="true"/>
    <Dial xmlns="a103d63e-489e-49c0-ad86-6332841f0cc1" xsi:nil="true"/>
    <Event_x0020_type xmlns="a103d63e-489e-49c0-ad86-6332841f0cc1" xsi:nil="true"/>
    <TaxCatchAll xmlns="07d9b117-79ce-4245-856a-a7d1e912e85b" xsi:nil="true"/>
    <Social_x0020_Media xmlns="a103d63e-489e-49c0-ad86-6332841f0cc1" xsi:nil="true"/>
    <lcf76f155ced4ddcb4097134ff3c332f xmlns="8d8d20cf-fd5a-4d2a-99a3-faae6bcf2358">
      <Terms xmlns="http://schemas.microsoft.com/office/infopath/2007/PartnerControls"/>
    </lcf76f155ced4ddcb4097134ff3c332f>
    <Campaign xmlns="a103d63e-489e-49c0-ad86-6332841f0cc1" xsi:nil="true"/>
    <Membership xmlns="a103d63e-489e-49c0-ad86-6332841f0cc1" xsi:nil="true"/>
    <Stakeholders xmlns="a103d63e-489e-49c0-ad86-6332841f0cc1" xsi:nil="true"/>
    <Awards_x002f_Competition xmlns="a103d63e-489e-49c0-ad86-6332841f0c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CDDF16CE5F5428A03B013489DE53F" ma:contentTypeVersion="34" ma:contentTypeDescription="Create a new document." ma:contentTypeScope="" ma:versionID="b0f4af9629c32d4be40fe6d22eff790f">
  <xsd:schema xmlns:xsd="http://www.w3.org/2001/XMLSchema" xmlns:xs="http://www.w3.org/2001/XMLSchema" xmlns:p="http://schemas.microsoft.com/office/2006/metadata/properties" xmlns:ns1="http://schemas.microsoft.com/sharepoint/v3" xmlns:ns2="07d9b117-79ce-4245-856a-a7d1e912e85b" xmlns:ns3="a2a90a71-b3dd-439b-8cf6-b0775798c228" xmlns:ns4="a103d63e-489e-49c0-ad86-6332841f0cc1" xmlns:ns5="8d8d20cf-fd5a-4d2a-99a3-faae6bcf2358" targetNamespace="http://schemas.microsoft.com/office/2006/metadata/properties" ma:root="true" ma:fieldsID="d5ac92008f2cc52d7a480d31dbf95ff3" ns1:_="" ns2:_="" ns3:_="" ns4:_="" ns5:_="">
    <xsd:import namespace="http://schemas.microsoft.com/sharepoint/v3"/>
    <xsd:import namespace="07d9b117-79ce-4245-856a-a7d1e912e85b"/>
    <xsd:import namespace="a2a90a71-b3dd-439b-8cf6-b0775798c228"/>
    <xsd:import namespace="a103d63e-489e-49c0-ad86-6332841f0cc1"/>
    <xsd:import namespace="8d8d20cf-fd5a-4d2a-99a3-faae6bcf2358"/>
    <xsd:element name="properties">
      <xsd:complexType>
        <xsd:sequence>
          <xsd:element name="documentManagement">
            <xsd:complexType>
              <xsd:all>
                <xsd:element ref="ns2:ICE_x0020_Month" minOccurs="0"/>
                <xsd:element ref="ns2:ICE_x0020_Year" minOccurs="0"/>
                <xsd:element ref="ns3:Committee" minOccurs="0"/>
                <xsd:element ref="ns4:Dial" minOccurs="0"/>
                <xsd:element ref="ns4:Doc_x0020_Type" minOccurs="0"/>
                <xsd:element ref="ns4:Event_x0020_type" minOccurs="0"/>
                <xsd:element ref="ns4:Membership" minOccurs="0"/>
                <xsd:element ref="ns4:Stakeholders" minOccurs="0"/>
                <xsd:element ref="ns4:Campaign" minOccurs="0"/>
                <xsd:element ref="ns4:Knowledge_x0020_programmes" minOccurs="0"/>
                <xsd:element ref="ns4:Social_x0020_Media" minOccurs="0"/>
                <xsd:element ref="ns4:Classification" minOccurs="0"/>
                <xsd:element ref="ns4:Awards_x002f_Competition" minOccurs="0"/>
                <xsd:element ref="ns4:Permissions_x0020_to_x0020_use" minOccurs="0"/>
                <xsd:element ref="ns5:MediaServiceMetadata" minOccurs="0"/>
                <xsd:element ref="ns5:MediaServiceFastMetadata" minOccurs="0"/>
                <xsd:element ref="ns2:SharedWithUsers" minOccurs="0"/>
                <xsd:element ref="ns2:SharedWithDetails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Location" minOccurs="0"/>
                <xsd:element ref="ns5:lcf76f155ced4ddcb4097134ff3c332f" minOccurs="0"/>
                <xsd:element ref="ns2:TaxCatchAll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9b117-79ce-4245-856a-a7d1e912e85b" elementFormDefault="qualified">
    <xsd:import namespace="http://schemas.microsoft.com/office/2006/documentManagement/types"/>
    <xsd:import namespace="http://schemas.microsoft.com/office/infopath/2007/PartnerControls"/>
    <xsd:element name="ICE_x0020_Month" ma:index="8" nillable="true" ma:displayName="Month" ma:format="Dropdown" ma:internalName="ICE_x0020_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ICE_x0020_Year" ma:index="9" nillable="true" ma:displayName="Year" ma:default="2018" ma:format="Dropdown" ma:internalName="ICE_x0020_Year">
      <xsd:simpleType>
        <xsd:restriction base="dms:Choice"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</xsd:restriction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7" nillable="true" ma:displayName="Taxonomy Catch All Column" ma:hidden="true" ma:list="{8933794f-1d20-4cc2-859e-503a2fdc4b32}" ma:internalName="TaxCatchAll" ma:showField="CatchAllData" ma:web="07d9b117-79ce-4245-856a-a7d1e912e8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90a71-b3dd-439b-8cf6-b0775798c228" elementFormDefault="qualified">
    <xsd:import namespace="http://schemas.microsoft.com/office/2006/documentManagement/types"/>
    <xsd:import namespace="http://schemas.microsoft.com/office/infopath/2007/PartnerControls"/>
    <xsd:element name="Committee" ma:index="10" nillable="true" ma:displayName="Committee" ma:internalName="Committe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3d63e-489e-49c0-ad86-6332841f0cc1" elementFormDefault="qualified">
    <xsd:import namespace="http://schemas.microsoft.com/office/2006/documentManagement/types"/>
    <xsd:import namespace="http://schemas.microsoft.com/office/infopath/2007/PartnerControls"/>
    <xsd:element name="Dial" ma:index="11" nillable="true" ma:displayName="Dial" ma:format="Dropdown" ma:internalName="Dial">
      <xsd:simpleType>
        <xsd:restriction base="dms:Choice">
          <xsd:enumeration value="Grow the membership"/>
          <xsd:enumeration value="Provide whole life learning"/>
          <xsd:enumeration value="Identify and shape the big issues"/>
        </xsd:restriction>
      </xsd:simpleType>
    </xsd:element>
    <xsd:element name="Doc_x0020_Type" ma:index="12" nillable="true" ma:displayName="Doc Type" ma:format="Dropdown" ma:indexed="true" ma:internalName="Doc_x0020_Type">
      <xsd:simpleType>
        <xsd:restriction base="dms:Choice">
          <xsd:enumeration value="Accrual and Deferral"/>
          <xsd:enumeration value="Action"/>
          <xsd:enumeration value="Agenda"/>
          <xsd:enumeration value="Article"/>
          <xsd:enumeration value="Badge"/>
          <xsd:enumeration value="Briefing"/>
          <xsd:enumeration value="Budget"/>
          <xsd:enumeration value="Business Plan"/>
          <xsd:enumeration value="Constitution"/>
          <xsd:enumeration value="Consultation"/>
          <xsd:enumeration value="Contact"/>
          <xsd:enumeration value="Delegate List"/>
          <xsd:enumeration value="E News"/>
          <xsd:enumeration value="Emails"/>
          <xsd:enumeration value="Evidence"/>
          <xsd:enumeration value="Flyer"/>
          <xsd:enumeration value="Guidance"/>
          <xsd:enumeration value="Invoice"/>
          <xsd:enumeration value="Itinerary"/>
          <xsd:enumeration value="KPI"/>
          <xsd:enumeration value="Letter"/>
          <xsd:enumeration value="Manifesto"/>
          <xsd:enumeration value="Minutes"/>
          <xsd:enumeration value="Presentation"/>
          <xsd:enumeration value="Press release"/>
          <xsd:enumeration value="Programme"/>
          <xsd:enumeration value="Purchase Order"/>
          <xsd:enumeration value="Report"/>
          <xsd:enumeration value="RF1"/>
          <xsd:enumeration value="RF2"/>
          <xsd:enumeration value="Sign in sheet"/>
          <xsd:enumeration value="Speech"/>
          <xsd:enumeration value="Sponsorship"/>
          <xsd:enumeration value="Summary note"/>
          <xsd:enumeration value="Survey"/>
          <xsd:enumeration value="Template"/>
          <xsd:enumeration value="Tracker"/>
        </xsd:restriction>
      </xsd:simpleType>
    </xsd:element>
    <xsd:element name="Event_x0020_type" ma:index="13" nillable="true" ma:displayName="Event type" ma:format="Dropdown" ma:internalName="Event_x0020_type">
      <xsd:simpleType>
        <xsd:restriction base="dms:Choice">
          <xsd:enumeration value="AGM"/>
          <xsd:enumeration value="Award"/>
          <xsd:enumeration value="Bridge to School"/>
          <xsd:enumeration value="Competition"/>
          <xsd:enumeration value="Conference"/>
          <xsd:enumeration value="Dinner"/>
          <xsd:enumeration value="EGM"/>
          <xsd:enumeration value="Lecture"/>
          <xsd:enumeration value="Meeting"/>
          <xsd:enumeration value="STEM Activity"/>
          <xsd:enumeration value="Social"/>
          <xsd:enumeration value="Training Course"/>
          <xsd:enumeration value="Webinar"/>
          <xsd:enumeration value="Workshop"/>
        </xsd:restriction>
      </xsd:simpleType>
    </xsd:element>
    <xsd:element name="Membership" ma:index="14" nillable="true" ma:displayName="Membership" ma:format="Dropdown" ma:internalName="Membership">
      <xsd:simpleType>
        <xsd:restriction base="dms:Choice">
          <xsd:enumeration value="Academic Partnership"/>
          <xsd:enumeration value="Ambassadors"/>
          <xsd:enumeration value="AMICE"/>
          <xsd:enumeration value="Corporate Partnership"/>
          <xsd:enumeration value="Council Reps"/>
          <xsd:enumeration value="CPC"/>
          <xsd:enumeration value="Fellows"/>
          <xsd:enumeration value="Graduates and Students"/>
          <xsd:enumeration value="Inspiration (U19)"/>
          <xsd:enumeration value="Mentors"/>
          <xsd:enumeration value="President"/>
          <xsd:enumeration value="Vice President"/>
        </xsd:restriction>
      </xsd:simpleType>
    </xsd:element>
    <xsd:element name="Stakeholders" ma:index="15" nillable="true" ma:displayName="Stakeholders" ma:format="Dropdown" ma:internalName="Stakeholders">
      <xsd:simpleType>
        <xsd:restriction base="dms:Choice">
          <xsd:enumeration value="CIC"/>
          <xsd:enumeration value="AM"/>
          <xsd:enumeration value="Engineering UK"/>
          <xsd:enumeration value="LEP"/>
          <xsd:enumeration value="MLA"/>
          <xsd:enumeration value="MP"/>
          <xsd:enumeration value="STEM NET"/>
        </xsd:restriction>
      </xsd:simpleType>
    </xsd:element>
    <xsd:element name="Campaign" ma:index="16" nillable="true" ma:displayName="Campaign" ma:format="Dropdown" ma:internalName="Campaign">
      <xsd:simpleType>
        <xsd:restriction base="dms:Choice">
          <xsd:enumeration value="ICE 200"/>
          <xsd:enumeration value="Brexit"/>
          <xsd:enumeration value="British Science week"/>
          <xsd:enumeration value="Construction Week"/>
          <xsd:enumeration value="EHOD"/>
          <xsd:enumeration value="Election"/>
          <xsd:enumeration value="International Men's day"/>
          <xsd:enumeration value="National Apprenticeship week"/>
          <xsd:enumeration value="National Women in Engineering Day"/>
          <xsd:enumeration value="National Women's Day"/>
          <xsd:enumeration value="Open House"/>
          <xsd:enumeration value="Open site/open house"/>
          <xsd:enumeration value="Scottish Apprenticeship week"/>
          <xsd:enumeration value="State of the Nation"/>
          <xsd:enumeration value="This is Civil Engineering"/>
          <xsd:enumeration value="Tomorrow's Engineers Week"/>
          <xsd:enumeration value="Volunteer week"/>
          <xsd:enumeration value="Year of Engineering"/>
          <xsd:enumeration value="Year of Young People"/>
        </xsd:restriction>
      </xsd:simpleType>
    </xsd:element>
    <xsd:element name="Knowledge_x0020_programmes" ma:index="17" nillable="true" ma:displayName="Knowledge programmes" ma:format="Dropdown" ma:internalName="Knowledge_x0020_programmes">
      <xsd:simpleType>
        <xsd:restriction base="dms:Choice">
          <xsd:enumeration value="Climate Change"/>
          <xsd:enumeration value="Digital Engineering &amp; the Built Environment"/>
          <xsd:enumeration value="Digital Transfer"/>
          <xsd:enumeration value="Industry transformation"/>
          <xsd:enumeration value="Productivity"/>
          <xsd:enumeration value="Professional development and Skills"/>
          <xsd:enumeration value="Urbanisation"/>
        </xsd:restriction>
      </xsd:simpleType>
    </xsd:element>
    <xsd:element name="Social_x0020_Media" ma:index="18" nillable="true" ma:displayName="Social Media" ma:format="Dropdown" ma:internalName="Social_x0020_Media">
      <xsd:simpleType>
        <xsd:restriction base="dms:Choice">
          <xsd:enumeration value="blog"/>
          <xsd:enumeration value="ICE Talks"/>
          <xsd:enumeration value="Instagram"/>
          <xsd:enumeration value="Linked In"/>
          <xsd:enumeration value="Twitter"/>
          <xsd:enumeration value="Vlog"/>
          <xsd:enumeration value="You Tube"/>
        </xsd:restriction>
      </xsd:simpleType>
    </xsd:element>
    <xsd:element name="Classification" ma:index="19" nillable="true" ma:displayName="Classification" ma:format="Dropdown" ma:internalName="Classification">
      <xsd:simpleType>
        <xsd:restriction base="dms:Choice">
          <xsd:enumeration value="Café 200"/>
          <xsd:enumeration value="Commemoration Book"/>
          <xsd:enumeration value="Education and Inspiration"/>
          <xsd:enumeration value="Explore Engineering"/>
          <xsd:enumeration value="ICE 200"/>
          <xsd:enumeration value="Knowledge"/>
          <xsd:enumeration value="Membership"/>
          <xsd:enumeration value="President Visit"/>
          <xsd:enumeration value="Public Affairs"/>
          <xsd:enumeration value="Profile Raising"/>
        </xsd:restriction>
      </xsd:simpleType>
    </xsd:element>
    <xsd:element name="Awards_x002f_Competition" ma:index="20" nillable="true" ma:displayName="Awards/Competition" ma:format="Dropdown" ma:internalName="Awards_x002F_Competition">
      <xsd:simpleType>
        <xsd:restriction base="dms:Choice">
          <xsd:enumeration value="Communication Competition"/>
          <xsd:enumeration value="Emerging Engineers"/>
          <xsd:enumeration value="Football Competition"/>
          <xsd:enumeration value="Golf Tournament"/>
          <xsd:enumeration value="ICE Awards"/>
          <xsd:enumeration value="Netball Competition"/>
          <xsd:enumeration value="People's Choice"/>
          <xsd:enumeration value="Pitch 200"/>
          <xsd:enumeration value="Plaques"/>
          <xsd:enumeration value="Regional Awards"/>
        </xsd:restriction>
      </xsd:simpleType>
    </xsd:element>
    <xsd:element name="Permissions_x0020_to_x0020_use" ma:index="21" nillable="true" ma:displayName="Permissions to use" ma:format="Dropdown" ma:internalName="Permissions_x0020_to_x0020_use">
      <xsd:simpleType>
        <xsd:restriction base="dms:Choice">
          <xsd:enumeration value="Check"/>
          <xsd:enumeration value="No"/>
          <xsd:enumeration value="Reference"/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d20cf-fd5a-4d2a-99a3-faae6bcf2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fcd0bc73-0a02-43df-a384-3b2cd777f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69AFC2-FF3D-48DE-8CCC-D44C9F2E3138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a2a90a71-b3dd-439b-8cf6-b0775798c228"/>
    <ds:schemaRef ds:uri="http://schemas.microsoft.com/office/infopath/2007/PartnerControls"/>
    <ds:schemaRef ds:uri="07d9b117-79ce-4245-856a-a7d1e912e85b"/>
    <ds:schemaRef ds:uri="http://schemas.openxmlformats.org/package/2006/metadata/core-properties"/>
    <ds:schemaRef ds:uri="8d8d20cf-fd5a-4d2a-99a3-faae6bcf2358"/>
    <ds:schemaRef ds:uri="a103d63e-489e-49c0-ad86-6332841f0cc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881B796-9D57-4F07-A1F3-63449D65E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E2E3E-C4FB-403A-82B9-1791548F07C3}">
  <ds:schemaRefs>
    <ds:schemaRef ds:uri="07d9b117-79ce-4245-856a-a7d1e912e85b"/>
    <ds:schemaRef ds:uri="8d8d20cf-fd5a-4d2a-99a3-faae6bcf2358"/>
    <ds:schemaRef ds:uri="a103d63e-489e-49c0-ad86-6332841f0cc1"/>
    <ds:schemaRef ds:uri="a2a90a71-b3dd-439b-8cf6-b0775798c2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14d2b23-fca7-4089-9fd7-23ab03af1a7a}" enabled="0" method="" siteId="{114d2b23-fca7-4089-9fd7-23ab03af1a7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Noto Sans</vt:lpstr>
      <vt:lpstr>Noto Sans ExtraLight</vt:lpstr>
      <vt:lpstr>Noto Sans Light</vt:lpstr>
      <vt:lpstr>Noto Sans SemiBold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Deanna Newman</dc:creator>
  <cp:lastModifiedBy>Jessica Shardlow</cp:lastModifiedBy>
  <cp:revision>11</cp:revision>
  <dcterms:created xsi:type="dcterms:W3CDTF">2025-02-19T16:04:16Z</dcterms:created>
  <dcterms:modified xsi:type="dcterms:W3CDTF">2026-03-10T14:20:58Z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0x010100A7BCDDF16CE5F5428A03B013489DE53F</vt:lpwstr>
  </property>
  <property fmtid="{D5CDD505-2E9C-101B-9397-08002B2CF9AE}" pid="3" name="MediaServiceImageTags">
    <vt:lpwstr/>
  </property>
</Properties>
</file>